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6"/>
  </p:handoutMasterIdLst>
  <p:sldIdLst>
    <p:sldId id="256" r:id="rId2"/>
    <p:sldId id="275" r:id="rId3"/>
    <p:sldId id="276" r:id="rId4"/>
    <p:sldId id="277" r:id="rId5"/>
    <p:sldId id="278" r:id="rId6"/>
    <p:sldId id="279" r:id="rId7"/>
    <p:sldId id="269" r:id="rId8"/>
    <p:sldId id="280" r:id="rId9"/>
    <p:sldId id="270" r:id="rId10"/>
    <p:sldId id="271" r:id="rId11"/>
    <p:sldId id="272" r:id="rId12"/>
    <p:sldId id="274" r:id="rId13"/>
    <p:sldId id="258" r:id="rId14"/>
    <p:sldId id="265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107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9E84666-2A7F-43CC-88D4-E3CF054FFD39}" type="datetimeFigureOut">
              <a:rPr lang="cs-CZ"/>
              <a:pPr>
                <a:defRPr/>
              </a:pPr>
              <a:t>28.9.2011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78DA6D-262E-4097-A850-DFBD74F3B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31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FD32-458F-40BC-84F6-401E67A1C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9783-9476-458E-A434-56E8550A1B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C38F-A2A1-4A9B-8C90-0F91AA98F7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3695-B353-4F94-BAF7-975730D030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5D22-A27A-443A-A59D-3115AFFFF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72C6-2C56-4C65-93EE-207DE07F15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DEB0-5FC1-46B5-AB5E-26F00D2379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03ED3-F4F5-4B47-B91D-050906055A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21198-2C22-4FBB-9805-8425C2397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6513-A170-4CE0-A1CB-27351B8FE1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8714-13A7-4D81-93FF-61F6EAE29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30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95E4626-DF25-4CC4-A6C6-C90B42569D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www.domafit.cz/gal-bosu-bosu-pro-balancni-po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obchod.ronnie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76250"/>
            <a:ext cx="7126287" cy="1944688"/>
          </a:xfrm>
        </p:spPr>
        <p:txBody>
          <a:bodyPr/>
          <a:lstStyle/>
          <a:p>
            <a:pPr algn="ctr" eaLnBrk="1" hangingPunct="1"/>
            <a:r>
              <a:rPr lang="cs-CZ" b="0" smtClean="0">
                <a:effectLst/>
              </a:rPr>
              <a:t/>
            </a:r>
            <a:br>
              <a:rPr lang="cs-CZ" b="0" smtClean="0">
                <a:effectLst/>
              </a:rPr>
            </a:br>
            <a:r>
              <a:rPr lang="cs-CZ" b="0" smtClean="0">
                <a:effectLst/>
              </a:rPr>
              <a:t> Celoroční suchá příprava hráčů</a:t>
            </a:r>
            <a:r>
              <a:rPr lang="cs-CZ" smtClean="0">
                <a:effectLst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420938"/>
            <a:ext cx="74168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Fyziologicky je hokej vysoce intenzivní hra, zjistilo se, že během zápasu dojde zvýšení tepové frekvence na 80% - 90%. Nepřerušované herní úseky delší než 30s vedou k rychlé akumulaci laktátu, proto je důležitá rychlá regenerace během střídání. Během jednoho střídání je tělo energeticky závislé na ATP – CP systému, který se do těla během zátěže dostává jako první zdroj energie, a proto by se mělo veškeré cvičení přizpůsobovat délce jednoho střídání 30 - 45s (průměrná doba strávená na ledě - anaerobní charakter).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Hokej je rychlostně silový sport. Svalová síla v hokeji je velmi důležitá, v celoroční přípravě na ni klademe největší důraz.</a:t>
            </a:r>
          </a:p>
        </p:txBody>
      </p:sp>
      <p:pic>
        <p:nvPicPr>
          <p:cNvPr id="3076" name="Obrázek 4" descr="hokej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1847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cs-CZ" smtClean="0">
                <a:effectLst/>
              </a:rPr>
              <a:t>PERIODIZACE MIKROCYKLUS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124075" y="2205038"/>
          <a:ext cx="5194300" cy="3659187"/>
        </p:xfrm>
        <a:graphic>
          <a:graphicData uri="http://schemas.openxmlformats.org/presentationml/2006/ole">
            <p:oleObj spid="_x0000_s29700" name="Graf" r:id="rId3" imgW="4381500" imgH="30861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cs-CZ" smtClean="0">
                <a:effectLst/>
              </a:rPr>
              <a:t>ZÁSADY PLÁNOVÁNÍ TRÉNINKOVÉ JEDNOTKY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Rychlost//max. 7sekund před vším ostatním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Rychlostní vytrvalost před vytrvalost i sílu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Max sílu před vytrvalost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Max sílu před vytrvalostní sílu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Rychlou sílu před pomalou sílu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Rychlostní vytrvalost před speciální vytrvalostí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Obratnost a koordinaci před vytrvalost i max sílu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Počet dnů zatížení	            </a:t>
            </a:r>
            <a:r>
              <a:rPr lang="cs-CZ" sz="2800" u="sng" smtClean="0"/>
              <a:t>počet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Počet jednotek zatížení	            </a:t>
            </a:r>
            <a:r>
              <a:rPr lang="cs-CZ" sz="2800" u="sng" smtClean="0"/>
              <a:t>počet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Počet ZÁPASŮ - přípravné	    </a:t>
            </a:r>
            <a:r>
              <a:rPr lang="cs-CZ" sz="2800" u="sng" smtClean="0"/>
              <a:t>počet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Celkový čas zatížení	            </a:t>
            </a:r>
            <a:r>
              <a:rPr lang="cs-CZ" sz="2800" u="sng" smtClean="0"/>
              <a:t>hodiny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Regenerace sil	                    </a:t>
            </a:r>
            <a:r>
              <a:rPr lang="cs-CZ" sz="2800" u="sng" smtClean="0"/>
              <a:t>hodiny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Počet dnů volna	                    </a:t>
            </a:r>
            <a:r>
              <a:rPr lang="cs-CZ" sz="2800" u="sng" smtClean="0"/>
              <a:t>počet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Počet zraněných / počet dnů omezení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z tréninku ze zdravotních důvodů </a:t>
            </a:r>
            <a:r>
              <a:rPr lang="cs-CZ" sz="2800" u="sng" smtClean="0"/>
              <a:t>počet</a:t>
            </a:r>
            <a:endParaRPr lang="cs-CZ" sz="28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Obecné tréninkové ukazatele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042988" y="1844675"/>
            <a:ext cx="7494587" cy="107950"/>
          </a:xfrm>
        </p:spPr>
        <p:txBody>
          <a:bodyPr/>
          <a:lstStyle/>
          <a:p>
            <a:pPr algn="ctr" eaLnBrk="1" hangingPunct="1"/>
            <a:endParaRPr lang="cs-CZ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MIMO SEZÓNU: důležitá intenzita tréninku a kvalita 1hodina intenzivního tréninku je více, jak 2hodiny nekvalitního tréninku</a:t>
            </a:r>
          </a:p>
          <a:p>
            <a:pPr eaLnBrk="1" hangingPunct="1"/>
            <a:r>
              <a:rPr lang="cs-CZ" smtClean="0"/>
              <a:t>V SEZÓNĚ: rozdělení podle herního dne</a:t>
            </a:r>
          </a:p>
        </p:txBody>
      </p:sp>
      <p:pic>
        <p:nvPicPr>
          <p:cNvPr id="5124" name="Picture 4" descr="bosu-bosu-pro-balancni-podlozka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03" descr="Aquahit - posilovací vak s vodo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60350"/>
            <a:ext cx="13684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obrázek 10" descr="http://www.sportovniobchod.cz/foto/foto11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3763" y="260350"/>
            <a:ext cx="1314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obrázek 2" descr="http://www.weissersportcentrum.cz/image.php?nid=5168&amp;oid=1963062&amp;width=194&amp;height=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33375"/>
            <a:ext cx="2181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obrázek 9" descr="nhl_bul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941888"/>
            <a:ext cx="17637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/>
          <p:cNvSpPr>
            <a:spLocks noChangeArrowheads="1"/>
          </p:cNvSpPr>
          <p:nvPr/>
        </p:nvSpPr>
        <p:spPr bwMode="auto">
          <a:xfrm>
            <a:off x="611188" y="908050"/>
            <a:ext cx="72009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cs-CZ" sz="2000">
                <a:latin typeface="Albertus Extra Bold" pitchFamily="34" charset="0"/>
              </a:rPr>
              <a:t> </a:t>
            </a:r>
            <a:r>
              <a:rPr lang="cs-CZ" sz="2000">
                <a:latin typeface="Arial" charset="0"/>
              </a:rPr>
              <a:t>Dobře volené tréninkové jednotky </a:t>
            </a:r>
            <a:r>
              <a:rPr lang="cs-CZ" sz="2000">
                <a:latin typeface="Albertus Extra Bold" pitchFamily="34" charset="0"/>
              </a:rPr>
              <a:t>nespočívají pouze ve zvýšení svalové síly či lokální silové vytrvalosti. Nespornou výhodou je také zvýšení prevence organismu sportovce vůči zraněním a vytváření předpokladů pro dlouhou sportovní životnost.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cs-CZ" sz="2000">
                <a:latin typeface="Albertus Extra Bold" pitchFamily="34" charset="0"/>
              </a:rPr>
              <a:t> </a:t>
            </a:r>
            <a:r>
              <a:rPr lang="cs-CZ" sz="2400" b="1">
                <a:latin typeface="Albertus Extra Bold" pitchFamily="34" charset="0"/>
              </a:rPr>
              <a:t>Svaly silově nepřipravovaných jedinců často pracují při vyšších rychlostech nesynchronně, a zvyšují tak riziko poranění organismu. K synchronizaci pohybu využíváme balanční cvičení a core training</a:t>
            </a:r>
            <a:r>
              <a:rPr lang="cs-CZ" sz="2000">
                <a:latin typeface="Albertus Extra Bold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2000">
              <a:latin typeface="Albertus Extra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cs-CZ" sz="1600">
                <a:latin typeface="Albertus Extra Bold" pitchFamily="34" charset="0"/>
              </a:rPr>
              <a:t> Praktické příklady</a:t>
            </a:r>
          </a:p>
        </p:txBody>
      </p:sp>
      <p:pic>
        <p:nvPicPr>
          <p:cNvPr id="11267" name="obrázek 3" descr="http://info-koktejl.cz/gallery/1252533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508500"/>
            <a:ext cx="2635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1130233"/>
          <p:cNvPicPr>
            <a:picLocks noChangeAspect="1" noChangeArrowheads="1"/>
          </p:cNvPicPr>
          <p:nvPr/>
        </p:nvPicPr>
        <p:blipFill>
          <a:blip r:embed="rId3" cstate="print"/>
          <a:srcRect l="41777" r="22461"/>
          <a:stretch>
            <a:fillRect/>
          </a:stretch>
        </p:blipFill>
        <p:spPr bwMode="auto">
          <a:xfrm>
            <a:off x="5003800" y="4437063"/>
            <a:ext cx="15954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36" descr="Fotky TRX 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437063"/>
            <a:ext cx="1512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>
                <a:latin typeface="Arial" charset="0"/>
              </a:rPr>
              <a:t>V letní přípravě se snažíme</a:t>
            </a:r>
            <a:r>
              <a:rPr lang="cs-CZ" sz="2400" smtClean="0">
                <a:latin typeface="Albertus Extra Bold" pitchFamily="34" charset="0"/>
              </a:rPr>
              <a:t> </a:t>
            </a:r>
            <a:r>
              <a:rPr lang="cs-CZ" sz="2400" smtClean="0">
                <a:latin typeface="Arial" charset="0"/>
              </a:rPr>
              <a:t>o </a:t>
            </a:r>
            <a:r>
              <a:rPr lang="cs-CZ" sz="2400" smtClean="0">
                <a:latin typeface="Albertus Extra Bold" pitchFamily="34" charset="0"/>
              </a:rPr>
              <a:t>rozvoj prakticky všech pohybových schopností. Většinou však </a:t>
            </a:r>
            <a:r>
              <a:rPr lang="cs-CZ" sz="2400" smtClean="0">
                <a:latin typeface="Arial" charset="0"/>
              </a:rPr>
              <a:t>u hráče ledního hokeje se snažíme </a:t>
            </a:r>
            <a:r>
              <a:rPr lang="cs-CZ" sz="2400" smtClean="0">
                <a:latin typeface="Albertus Extra Bold" pitchFamily="34" charset="0"/>
              </a:rPr>
              <a:t>k rozvoji dvou úzce souvisejících pohybových schopností</a:t>
            </a:r>
            <a:r>
              <a:rPr lang="cs-CZ" sz="2800" smtClean="0">
                <a:latin typeface="Albertus Extra Bold" pitchFamily="34" charset="0"/>
              </a:rPr>
              <a:t>: </a:t>
            </a: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smtClean="0">
                <a:solidFill>
                  <a:srgbClr val="C00000"/>
                </a:solidFill>
                <a:latin typeface="Albertus Extra Bold" pitchFamily="34" charset="0"/>
              </a:rPr>
              <a:t>Sílové schopností </a:t>
            </a:r>
            <a:r>
              <a:rPr lang="cs-CZ" sz="2000" b="1" u="sng" smtClean="0">
                <a:latin typeface="Albertus Extra Bold" pitchFamily="34" charset="0"/>
              </a:rPr>
              <a:t>- </a:t>
            </a:r>
            <a:r>
              <a:rPr lang="cs-CZ" sz="2000" smtClean="0">
                <a:latin typeface="Albertus Extra Bold" pitchFamily="34" charset="0"/>
              </a:rPr>
              <a:t>rozvoj sílových schopností je nezbytnou podmínkou pro dosažení vysoké sportovní výkonnosti </a:t>
            </a:r>
            <a:r>
              <a:rPr lang="cs-CZ" sz="2000" smtClean="0">
                <a:latin typeface="Arial" charset="0"/>
              </a:rPr>
              <a:t>(dynamická síla, rychlá síla atd.)</a:t>
            </a:r>
            <a:endParaRPr lang="cs-CZ" sz="2000" b="1" u="sng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u="sng" smtClean="0">
                <a:solidFill>
                  <a:srgbClr val="C00000"/>
                </a:solidFill>
                <a:latin typeface="Albertus Extra Bold" pitchFamily="34" charset="0"/>
              </a:rPr>
              <a:t>Koordinační schopnosti </a:t>
            </a:r>
            <a:r>
              <a:rPr lang="cs-CZ" sz="2000" b="1" u="sng" smtClean="0">
                <a:solidFill>
                  <a:srgbClr val="C00000"/>
                </a:solidFill>
                <a:latin typeface="Arial" charset="0"/>
              </a:rPr>
              <a:t>specifické pro hokej</a:t>
            </a:r>
            <a:r>
              <a:rPr lang="cs-CZ" sz="2000" b="1" u="sng" smtClean="0">
                <a:latin typeface="Albertus Extra Bold" pitchFamily="34" charset="0"/>
              </a:rPr>
              <a:t>= </a:t>
            </a:r>
            <a:r>
              <a:rPr lang="cs-CZ" sz="2000" u="sng" smtClean="0">
                <a:latin typeface="Albertus Extra Bold" pitchFamily="34" charset="0"/>
              </a:rPr>
              <a:t>KOORDINACE </a:t>
            </a:r>
            <a:r>
              <a:rPr lang="cs-CZ" sz="2000" smtClean="0">
                <a:latin typeface="Albertus Extra Bold" pitchFamily="34" charset="0"/>
              </a:rPr>
              <a:t>POHYBU-svalová kontrakce - </a:t>
            </a:r>
            <a:r>
              <a:rPr lang="cs-CZ" sz="2000" u="sng" smtClean="0">
                <a:latin typeface="Albertus Extra Bold" pitchFamily="34" charset="0"/>
              </a:rPr>
              <a:t>technika</a:t>
            </a:r>
            <a:r>
              <a:rPr lang="cs-CZ" sz="2000" smtClean="0">
                <a:latin typeface="Albertus Extra Bold" pitchFamily="34" charset="0"/>
              </a:rPr>
              <a:t> - zlepšení výkonu.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Albertus Extra Bold" pitchFamily="34" charset="0"/>
              </a:rPr>
              <a:t>moderní vědecké teorie ukazují na nezastupitelnou roli rozvoje koordinačních schopností pro plnohodnotný pohybový rozvoj u hráče. 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cs-CZ" sz="3200" smtClean="0"/>
              <a:t>Rozvoj pohybových schopností u hráčů ledního hokeje v celoroční přípravě na suchu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04800"/>
            <a:ext cx="7278687" cy="1179513"/>
          </a:xfrm>
          <a:noFill/>
        </p:spPr>
        <p:txBody>
          <a:bodyPr/>
          <a:lstStyle/>
          <a:p>
            <a:r>
              <a:rPr lang="cs-CZ" sz="3600" smtClean="0">
                <a:effectLst/>
              </a:rPr>
              <a:t>SILOVÉ SCHOPNOSTI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>
                <a:effectLst/>
              </a:rPr>
              <a:t>sílová schopnost patří mezi základní pohybové schopnosti v ledním hokeji</a:t>
            </a:r>
          </a:p>
          <a:p>
            <a:pPr>
              <a:lnSpc>
                <a:spcPct val="80000"/>
              </a:lnSpc>
            </a:pPr>
            <a:r>
              <a:rPr lang="cs-CZ" sz="2000" u="sng" smtClean="0">
                <a:effectLst/>
              </a:rPr>
              <a:t>jedná se o schopnost, která významně ovlivňuje jak rychlost  tak i vytrvalost!!! Proto je důležité vybrat správnou metodu cvičení k rozvoji síly. 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effectLst/>
              </a:rPr>
              <a:t>Druhy sílových schopností: explozivní, rychlá, absolutní, vytrvalostní anaerobní– všechny druhy síly využíváme v hokeji</a:t>
            </a:r>
          </a:p>
          <a:p>
            <a:pPr>
              <a:lnSpc>
                <a:spcPct val="80000"/>
              </a:lnSpc>
            </a:pPr>
            <a:r>
              <a:rPr lang="cs-CZ" sz="2000" b="1" smtClean="0">
                <a:effectLst/>
              </a:rPr>
              <a:t>Nejvýhodnější je v letní přípravě začít se silově – vytrvalostním tréninkem (kruhový trénink, intervalový trénink, velký počet opakování), po 3 – 4.týdnech přejít na trénink silový (max.síla, menší počet opakování) po 3 – 4.týdnech na sílu výbušnou (rychlostně silový trénink zdvih,trh,skoky, kliky s odrazem, plyometrický – odrazový trénink – výskoky, skoky z místa, seskoky, opakované seskoky a výskoky pro hokej výhodné i jednonož, hody s medicimbálem, kliky).</a:t>
            </a:r>
          </a:p>
          <a:p>
            <a:pPr>
              <a:lnSpc>
                <a:spcPct val="80000"/>
              </a:lnSpc>
            </a:pPr>
            <a:endParaRPr lang="cs-CZ" sz="2000" b="1" smtClean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472363" cy="1044575"/>
          </a:xfrm>
          <a:noFill/>
        </p:spPr>
        <p:txBody>
          <a:bodyPr/>
          <a:lstStyle/>
          <a:p>
            <a:r>
              <a:rPr lang="cs-CZ" sz="2800" smtClean="0">
                <a:effectLst/>
              </a:rPr>
              <a:t>Metody k rozvoji silových schopností + praktický příklad</a:t>
            </a:r>
          </a:p>
        </p:txBody>
      </p:sp>
      <p:graphicFrame>
        <p:nvGraphicFramePr>
          <p:cNvPr id="38020" name="Group 132"/>
          <p:cNvGraphicFramePr>
            <a:graphicFrameLocks noGrp="1"/>
          </p:cNvGraphicFramePr>
          <p:nvPr>
            <p:ph idx="4294967295"/>
          </p:nvPr>
        </p:nvGraphicFramePr>
        <p:xfrm>
          <a:off x="827088" y="1011238"/>
          <a:ext cx="7561262" cy="5837492"/>
        </p:xfrm>
        <a:graphic>
          <a:graphicData uri="http://schemas.openxmlformats.org/drawingml/2006/table">
            <a:tbl>
              <a:tblPr/>
              <a:tblGrid>
                <a:gridCol w="1890712"/>
                <a:gridCol w="1890713"/>
                <a:gridCol w="1889125"/>
                <a:gridCol w="1890712"/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metoda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využití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Maximální úsilí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97 – 100%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opak.1 3(5),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cviků 6 – 8,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 cvičení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nízká, pauza delší 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Absolutní síla (kontrastní metoda dynamický režim)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Činky, stroje atd.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Opakovaného úsilí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– 90%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opak 6 – 15,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cviků 8 – 12,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 cvičení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nízká, 30s – 2min.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Pauza 30s.-72s.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Absolutní síla,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silová vytrvalost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 posilovně 16let (15 dbáme na techniku!!)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Využití multifunkčních cviků s využitím náčiní i bez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30–60%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7´počet cviků 6 8,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 cvičení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maximální, pauza delší 1:6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Rychlá sílá, explozivní síla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Podle tipu tréninkové jednotky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8" name="Group 58"/>
          <p:cNvGraphicFramePr>
            <a:graphicFrameLocks noGrp="1"/>
          </p:cNvGraphicFramePr>
          <p:nvPr/>
        </p:nvGraphicFramePr>
        <p:xfrm>
          <a:off x="323850" y="333375"/>
          <a:ext cx="8135938" cy="6427789"/>
        </p:xfrm>
        <a:graphic>
          <a:graphicData uri="http://schemas.openxmlformats.org/drawingml/2006/table">
            <a:tbl>
              <a:tblPr/>
              <a:tblGrid>
                <a:gridCol w="2035175"/>
                <a:gridCol w="2033588"/>
                <a:gridCol w="2033587"/>
                <a:gridCol w="2033588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metoda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využití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4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Kontrastní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Střídá se u jednoho cviku ihned po sobě cvičení metodou opakovaného nebo maximálního úsilí s metodou rychlostní nebo plyometrickou, počet cviků 5 – 8, 2´ - 3´, REG 48 -72´, rychlost cvičení nízká, celkový objem práce střední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Rychlá síla, absolutní síla, explozivní síla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 15 let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Izometrická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Statická výdrž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Vytrvalá síla, absolutní síla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Podle druhu cvičení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Plyometrická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opak.1- 7s.,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cviků 6 – 8,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odpočinek2 – 4min.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 cvičení maximální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Explozivní, rychlá síla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Největší rozvoj 8 – 10let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55" name="Group 71"/>
          <p:cNvGraphicFramePr>
            <a:graphicFrameLocks noGrp="1"/>
          </p:cNvGraphicFramePr>
          <p:nvPr/>
        </p:nvGraphicFramePr>
        <p:xfrm>
          <a:off x="323850" y="260350"/>
          <a:ext cx="8208963" cy="6308726"/>
        </p:xfrm>
        <a:graphic>
          <a:graphicData uri="http://schemas.openxmlformats.org/drawingml/2006/table">
            <a:tbl>
              <a:tblPr/>
              <a:tblGrid>
                <a:gridCol w="2052638"/>
                <a:gridCol w="2052637"/>
                <a:gridCol w="2051050"/>
                <a:gridCol w="2052638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metoda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využití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Silově - vytrvalostní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30–60%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včetně odporu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vlastního těla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opakování 15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 více, počet cviků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 – 14,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práce 30s a více,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pauza 1:1, 1:2,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1:0,5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Silová vytrvalost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 6 let (kruhový trénink atd.)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2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Intermediární //brzdivá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Střídání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dynamických fází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cvičení s fázemi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statickými, odpor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– 90% //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100%zátěže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Absolutní, vytrvalostní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Přibližně 18let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cs-CZ" sz="3600" smtClean="0">
                <a:latin typeface="Arial" charset="0"/>
              </a:rPr>
              <a:t>KOORDINAČNÍ</a:t>
            </a:r>
            <a:r>
              <a:rPr lang="cs-CZ" sz="3600" smtClean="0">
                <a:latin typeface="Albertus Extra Bold" pitchFamily="34" charset="0"/>
              </a:rPr>
              <a:t> </a:t>
            </a:r>
            <a:r>
              <a:rPr lang="cs-CZ" sz="3600" smtClean="0">
                <a:latin typeface="Arial" charset="0"/>
              </a:rPr>
              <a:t>SCHOPNOSTI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116013" y="1268413"/>
            <a:ext cx="7494587" cy="4827587"/>
          </a:xfrm>
          <a:noFill/>
        </p:spPr>
        <p:txBody>
          <a:bodyPr/>
          <a:lstStyle/>
          <a:p>
            <a:pPr eaLnBrk="1" hangingPunct="1"/>
            <a:r>
              <a:rPr lang="cs-CZ" sz="1600" b="1" u="sng" smtClean="0">
                <a:solidFill>
                  <a:srgbClr val="C00000"/>
                </a:solidFill>
                <a:latin typeface="Albertus Extra Bold" pitchFamily="34" charset="0"/>
              </a:rPr>
              <a:t>Prostorově orientační schopnost</a:t>
            </a:r>
            <a:r>
              <a:rPr lang="cs-CZ" sz="160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cs-CZ" sz="1600" smtClean="0">
                <a:latin typeface="Albertus Extra Bold" pitchFamily="34" charset="0"/>
              </a:rPr>
              <a:t>– změna pohybu, směru, přidání otáček, periferní vidění </a:t>
            </a:r>
            <a:r>
              <a:rPr lang="cs-CZ" sz="1600" smtClean="0">
                <a:latin typeface="Arial" charset="0"/>
              </a:rPr>
              <a:t>i s </a:t>
            </a:r>
            <a:r>
              <a:rPr lang="cs-CZ" sz="1600" smtClean="0">
                <a:latin typeface="Albertus Extra Bold" pitchFamily="34" charset="0"/>
              </a:rPr>
              <a:t>využitím balančních pomůcek – co nejrychleji, správně musí hráč určit polohu těla k balanční pomůcce, směru pohybu atd.</a:t>
            </a:r>
            <a:endParaRPr lang="cs-CZ" sz="160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eaLnBrk="1" hangingPunct="1"/>
            <a:r>
              <a:rPr lang="cs-CZ" sz="1600" b="1" u="sng" smtClean="0">
                <a:solidFill>
                  <a:srgbClr val="C00000"/>
                </a:solidFill>
                <a:latin typeface="Albertus Extra Bold" pitchFamily="34" charset="0"/>
              </a:rPr>
              <a:t>Rovnováhové schopnosti</a:t>
            </a:r>
            <a:r>
              <a:rPr lang="cs-CZ" sz="1600" smtClean="0">
                <a:solidFill>
                  <a:srgbClr val="C00000"/>
                </a:solidFill>
                <a:latin typeface="Albertus Extra Bold" pitchFamily="34" charset="0"/>
              </a:rPr>
              <a:t> - </a:t>
            </a:r>
            <a:r>
              <a:rPr lang="cs-CZ" sz="1600" b="1" u="sng" smtClean="0">
                <a:latin typeface="Albertus Extra Bold" pitchFamily="34" charset="0"/>
              </a:rPr>
              <a:t>zpevní tělo ve specifické pozici – větší síla v pohybu.</a:t>
            </a:r>
            <a:r>
              <a:rPr lang="cs-CZ" sz="1600" smtClean="0">
                <a:latin typeface="Albertus Extra Bold" pitchFamily="34" charset="0"/>
              </a:rPr>
              <a:t> Většina odborníků zastává názor, že úroveň rovnovážné schopnosti je vrozená, je možné ji pravidelným cvičením ovlivnit.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600" i="1" u="sng" smtClean="0">
                <a:latin typeface="Albertus Extra Bold" pitchFamily="34" charset="0"/>
              </a:rPr>
              <a:t>statická rovnováha</a:t>
            </a:r>
            <a:r>
              <a:rPr lang="cs-CZ" sz="1600" smtClean="0">
                <a:latin typeface="Albertus Extra Bold" pitchFamily="34" charset="0"/>
              </a:rPr>
              <a:t> – statická poloha – izometrická – výdrže - síla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600" i="1" u="sng" smtClean="0">
                <a:latin typeface="Albertus Extra Bold" pitchFamily="34" charset="0"/>
              </a:rPr>
              <a:t>dynamická rovnováha</a:t>
            </a:r>
            <a:r>
              <a:rPr lang="cs-CZ" sz="1600" smtClean="0">
                <a:latin typeface="Albertus Extra Bold" pitchFamily="34" charset="0"/>
              </a:rPr>
              <a:t>  - vybíráme pohyby na balančních plošinách, které jsou nejvíce specifické pro hokej – dřepy, výpady šikmo vzad atd.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600" u="sng" smtClean="0">
                <a:latin typeface="Albertus Extra Bold" pitchFamily="34" charset="0"/>
              </a:rPr>
              <a:t>balancování</a:t>
            </a:r>
            <a:r>
              <a:rPr lang="cs-CZ" sz="1600" smtClean="0">
                <a:latin typeface="Albertus Extra Bold" pitchFamily="34" charset="0"/>
              </a:rPr>
              <a:t> – balanční cvičení</a:t>
            </a:r>
          </a:p>
          <a:p>
            <a:pPr eaLnBrk="1" hangingPunct="1"/>
            <a:r>
              <a:rPr lang="cs-CZ" sz="1600" b="1" smtClean="0">
                <a:latin typeface="Albertus Extra Bold" pitchFamily="34" charset="0"/>
              </a:rPr>
              <a:t> </a:t>
            </a:r>
            <a:r>
              <a:rPr lang="cs-CZ" sz="1600" b="1" u="sng" smtClean="0">
                <a:solidFill>
                  <a:srgbClr val="C00000"/>
                </a:solidFill>
                <a:latin typeface="Albertus Extra Bold" pitchFamily="34" charset="0"/>
              </a:rPr>
              <a:t>Rytmická schopnost </a:t>
            </a:r>
            <a:r>
              <a:rPr lang="cs-CZ" sz="1600" b="1" u="sng" smtClean="0">
                <a:latin typeface="Albertus Extra Bold" pitchFamily="34" charset="0"/>
              </a:rPr>
              <a:t>– </a:t>
            </a:r>
            <a:r>
              <a:rPr lang="cs-CZ" sz="1600" smtClean="0">
                <a:latin typeface="Albertus Extra Bold" pitchFamily="34" charset="0"/>
              </a:rPr>
              <a:t>časové členění pohybu, přizpůsobení se rytmu soupeře – spojení specifických cvičení na bosu, TRX s holí s druhým jedincem</a:t>
            </a:r>
          </a:p>
          <a:p>
            <a:pPr eaLnBrk="1" hangingPunct="1"/>
            <a:r>
              <a:rPr lang="cs-CZ" sz="1600" b="1" u="sng" smtClean="0">
                <a:solidFill>
                  <a:srgbClr val="C00000"/>
                </a:solidFill>
                <a:latin typeface="Albertus Extra Bold" pitchFamily="34" charset="0"/>
              </a:rPr>
              <a:t>Reakční schopnost</a:t>
            </a:r>
            <a:r>
              <a:rPr lang="cs-CZ" sz="1600" u="sng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cs-CZ" sz="1600" u="sng" smtClean="0">
                <a:latin typeface="Albertus Extra Bold" pitchFamily="34" charset="0"/>
              </a:rPr>
              <a:t>- </a:t>
            </a:r>
            <a:r>
              <a:rPr lang="cs-CZ" sz="1600" smtClean="0">
                <a:latin typeface="Albertus Extra Bold" pitchFamily="34" charset="0"/>
              </a:rPr>
              <a:t>schopnost těla či jeho částí reagovat pohybem co možná nejrychleji na určitý podnět či soubor podnětů – cvičení na bosu,TRX reakce pohybu jsou kontrolovány velkým množstvím svalů</a:t>
            </a:r>
            <a:endParaRPr lang="cs-CZ" sz="1600" u="sng" smtClean="0">
              <a:latin typeface="Albertus Extra Bold" pitchFamily="34" charset="0"/>
            </a:endParaRPr>
          </a:p>
          <a:p>
            <a:pPr eaLnBrk="1" hangingPunct="1"/>
            <a:r>
              <a:rPr lang="cs-CZ" sz="1600" b="1" u="sng" smtClean="0">
                <a:solidFill>
                  <a:srgbClr val="C00000"/>
                </a:solidFill>
                <a:latin typeface="Albertus Extra Bold" pitchFamily="34" charset="0"/>
              </a:rPr>
              <a:t>Kinesteticko-diferenciační schopnost</a:t>
            </a:r>
            <a:r>
              <a:rPr lang="cs-CZ" sz="160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cs-CZ" sz="1600" smtClean="0">
                <a:latin typeface="Albertus Extra Bold" pitchFamily="34" charset="0"/>
              </a:rPr>
              <a:t>ekonomičnost</a:t>
            </a:r>
            <a:r>
              <a:rPr lang="cs-CZ" sz="160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cs-CZ" sz="1600" smtClean="0">
                <a:latin typeface="Albertus Extra Bold" pitchFamily="34" charset="0"/>
              </a:rPr>
              <a:t>pohybu,  ideální pohyb je proveden přesně, v souladu s kritérii optimální techniky. Změna pohybu těla v prostoru.</a:t>
            </a:r>
          </a:p>
          <a:p>
            <a:endParaRPr lang="cs-CZ" sz="1600" smtClean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710487" cy="1125538"/>
          </a:xfrm>
          <a:noFill/>
        </p:spPr>
        <p:txBody>
          <a:bodyPr/>
          <a:lstStyle/>
          <a:p>
            <a:r>
              <a:rPr lang="cs-CZ" sz="3200" smtClean="0">
                <a:latin typeface="Albertus Extra Bold" pitchFamily="34" charset="0"/>
              </a:rPr>
              <a:t>Trénink mládeže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908050"/>
            <a:ext cx="7854950" cy="5187950"/>
          </a:xfrm>
          <a:noFill/>
        </p:spPr>
        <p:txBody>
          <a:bodyPr/>
          <a:lstStyle/>
          <a:p>
            <a:r>
              <a:rPr lang="cs-CZ" sz="1800" smtClean="0">
                <a:latin typeface="Albertus Extra Bold" pitchFamily="34" charset="0"/>
              </a:rPr>
              <a:t>nejsou pozitiva silového tréninku u dětí větší než možná negativa, nebo raději neposilovat, kdy začít posilovat? Často kladené otázky. </a:t>
            </a:r>
            <a:r>
              <a:rPr lang="cs-CZ" sz="1800" u="sng" smtClean="0">
                <a:latin typeface="Albertus Extra Bold" pitchFamily="34" charset="0"/>
              </a:rPr>
              <a:t>Ba právě naopak, správně řízené cvičení např. bude mít jistě nesrovnatelně více pozitiv než negativ.</a:t>
            </a:r>
          </a:p>
          <a:p>
            <a:r>
              <a:rPr lang="cs-CZ" sz="1800" smtClean="0">
                <a:latin typeface="Albertus Extra Bold" pitchFamily="34" charset="0"/>
              </a:rPr>
              <a:t>pokud dodržíme zásady správného posilování a budeme ctít zdravotní a vývojové možnosti dítěte, nemáme proč se silových cvičení u mládeže bát</a:t>
            </a:r>
          </a:p>
          <a:p>
            <a:r>
              <a:rPr lang="cs-CZ" sz="1800" smtClean="0">
                <a:latin typeface="Albertus Extra Bold" pitchFamily="34" charset="0"/>
              </a:rPr>
              <a:t>pravdou je, že u dětí skutečně nedochází po silových cvičeních k zásadním změnám velikosti svalů. Důvodem je pravděpodobně fakt, že koncentrace růstových hormonů (především testosteronu)  je u dětí výrazně nižší než u dospělých jedinců – mužů. </a:t>
            </a:r>
          </a:p>
          <a:p>
            <a:r>
              <a:rPr lang="cs-CZ" sz="1800" smtClean="0">
                <a:latin typeface="Albertus Extra Bold" pitchFamily="34" charset="0"/>
              </a:rPr>
              <a:t>U odborníků se často setkáváme s představou, že jakýkoliv „těžký“, odporový (s činkami, stroji…) silový trénink způsobuje uzavírání růstových plotének (epifyzární štěrbiny – koncové části kostí), jehož důsledkem je zpomalení a následné zastavení růstu. DODRŽOVÁNÍM SPRÁVNÉ TECHNIKY, POSLOUPNOSTI CVIKU OD NEJJEDNODUŠÍCH, PO SLOŽITĚJŠÍ, DODRŽOVÁNÍ CELKOVÉHO NIŽŠÍHO OBJEMU SILOVÉHO TRÉNINKU nezpůsobí fyziologické změny v růstu. Pokud jsou děti systematicky silově a psychicky připravovány, nemusíme se bát používat silový trénink.</a:t>
            </a:r>
          </a:p>
          <a:p>
            <a:endParaRPr lang="cs-CZ" sz="1800" smtClean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cs-CZ" smtClean="0">
                <a:effectLst/>
              </a:rPr>
              <a:t>PERIODIZACE MEZOCYKLU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692275" y="1933575"/>
          <a:ext cx="5924550" cy="3798888"/>
        </p:xfrm>
        <a:graphic>
          <a:graphicData uri="http://schemas.openxmlformats.org/presentationml/2006/ole">
            <p:oleObj spid="_x0000_s27652" name="Graf" r:id="rId3" imgW="4114800" imgH="2638349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řpyt">
  <a:themeElements>
    <a:clrScheme name="Třpy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řpy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řpy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887</TotalTime>
  <Words>1002</Words>
  <Application>Microsoft Office PowerPoint</Application>
  <PresentationFormat>Předvádění na obrazovce (4:3)</PresentationFormat>
  <Paragraphs>128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Albertus Extra Bold</vt:lpstr>
      <vt:lpstr>Třpyt</vt:lpstr>
      <vt:lpstr>Graf aplikace Microsoft Excel</vt:lpstr>
      <vt:lpstr>  Celoroční suchá příprava hráčů </vt:lpstr>
      <vt:lpstr>Rozvoj pohybových schopností u hráčů ledního hokeje v celoroční přípravě na suchu</vt:lpstr>
      <vt:lpstr>SILOVÉ SCHOPNOSTI</vt:lpstr>
      <vt:lpstr>Metody k rozvoji silových schopností + praktický příklad</vt:lpstr>
      <vt:lpstr>Snímek 5</vt:lpstr>
      <vt:lpstr>Snímek 6</vt:lpstr>
      <vt:lpstr>KOORDINAČNÍ SCHOPNOSTI</vt:lpstr>
      <vt:lpstr>Trénink mládeže</vt:lpstr>
      <vt:lpstr>PERIODIZACE MEZOCYKLU</vt:lpstr>
      <vt:lpstr>PERIODIZACE MIKROCYKLUS</vt:lpstr>
      <vt:lpstr>ZÁSADY PLÁNOVÁNÍ TRÉNINKOVÉ JEDNOTKY</vt:lpstr>
      <vt:lpstr>Obecné tréninkové ukazatele</vt:lpstr>
      <vt:lpstr>Snímek 13</vt:lpstr>
      <vt:lpstr>Snímek 14</vt:lpstr>
    </vt:vector>
  </TitlesOfParts>
  <Company>BUBU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na balančních pomůckách</dc:title>
  <dc:creator>BUBU</dc:creator>
  <cp:lastModifiedBy>Bukac</cp:lastModifiedBy>
  <cp:revision>112</cp:revision>
  <dcterms:created xsi:type="dcterms:W3CDTF">2011-04-16T15:54:45Z</dcterms:created>
  <dcterms:modified xsi:type="dcterms:W3CDTF">2011-09-28T08:35:25Z</dcterms:modified>
</cp:coreProperties>
</file>